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1" r:id="rId1"/>
  </p:sldMasterIdLst>
  <p:notesMasterIdLst>
    <p:notesMasterId r:id="rId28"/>
  </p:notesMasterIdLst>
  <p:handoutMasterIdLst>
    <p:handoutMasterId r:id="rId29"/>
  </p:handoutMasterIdLst>
  <p:sldIdLst>
    <p:sldId id="524" r:id="rId2"/>
    <p:sldId id="782" r:id="rId3"/>
    <p:sldId id="781" r:id="rId4"/>
    <p:sldId id="783" r:id="rId5"/>
    <p:sldId id="784" r:id="rId6"/>
    <p:sldId id="785" r:id="rId7"/>
    <p:sldId id="786" r:id="rId8"/>
    <p:sldId id="787" r:id="rId9"/>
    <p:sldId id="788" r:id="rId10"/>
    <p:sldId id="789" r:id="rId11"/>
    <p:sldId id="790" r:id="rId12"/>
    <p:sldId id="791" r:id="rId13"/>
    <p:sldId id="792" r:id="rId14"/>
    <p:sldId id="793" r:id="rId15"/>
    <p:sldId id="794" r:id="rId16"/>
    <p:sldId id="795" r:id="rId17"/>
    <p:sldId id="796" r:id="rId18"/>
    <p:sldId id="797" r:id="rId19"/>
    <p:sldId id="798" r:id="rId20"/>
    <p:sldId id="799" r:id="rId21"/>
    <p:sldId id="800" r:id="rId22"/>
    <p:sldId id="802" r:id="rId23"/>
    <p:sldId id="803" r:id="rId24"/>
    <p:sldId id="804" r:id="rId25"/>
    <p:sldId id="805" r:id="rId26"/>
    <p:sldId id="807" r:id="rId27"/>
  </p:sldIdLst>
  <p:sldSz cx="9144000" cy="5143500" type="screen16x9"/>
  <p:notesSz cx="6858000" cy="9144000"/>
  <p:embeddedFontLst>
    <p:embeddedFont>
      <p:font typeface="隶书" pitchFamily="49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黑体" pitchFamily="49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楷体" pitchFamily="49" charset="-122"/>
      <p:regular r:id="rId38"/>
    </p:embeddedFont>
    <p:embeddedFont>
      <p:font typeface="楷体_GB2312" charset="-122"/>
      <p:regular r:id="rId39"/>
    </p:embeddedFont>
  </p:embeddedFontLst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" initials="g" lastIdx="6" clrIdx="0"/>
  <p:cmAuthor id="2" name="Administrator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F00"/>
    <a:srgbClr val="E6A774"/>
    <a:srgbClr val="D56D00"/>
    <a:srgbClr val="00A48D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 showGuides="1">
      <p:cViewPr varScale="1">
        <p:scale>
          <a:sx n="140" d="100"/>
          <a:sy n="140" d="100"/>
        </p:scale>
        <p:origin x="-882" y="-90"/>
      </p:cViewPr>
      <p:guideLst>
        <p:guide orient="horz" pos="1605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1992" y="-102"/>
      </p:cViewPr>
      <p:guideLst>
        <p:guide orient="horz" pos="2853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8006E18-4BEF-4595-B3B6-2ABF2F04905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26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95A52D7-8F67-41F0-A534-CB8A9A4DB92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19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044D6D-F0B0-4A87-BF8E-940B4536EB58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6144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96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696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5F7DCFD-2D02-4B6C-B402-153C84060B44}" type="slidenum">
              <a:rPr altLang="en-US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62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50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209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64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 userDrawn="1">
            <p:custDataLst>
              <p:tags r:id="rId2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4"/>
            </p:custDataLst>
          </p:nvPr>
        </p:nvSpPr>
        <p:spPr>
          <a:xfrm>
            <a:off x="775673" y="129125"/>
            <a:ext cx="1605280" cy="521970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28096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7000"/>
            <a:ext cx="1605280" cy="521970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43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35534"/>
            <a:ext cx="1605280" cy="521970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5"/>
            <a:ext cx="1605280" cy="521970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3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5"/>
            <a:ext cx="1605280" cy="521970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7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 userDrawn="1"/>
        </p:nvSpPr>
        <p:spPr bwMode="auto">
          <a:xfrm>
            <a:off x="1113722" y="267631"/>
            <a:ext cx="1624375" cy="52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16377" eaLnBrk="1" hangingPunct="1"/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47784" y="786590"/>
            <a:ext cx="8497406" cy="635"/>
          </a:xfrm>
          <a:prstGeom prst="line">
            <a:avLst/>
          </a:prstGeom>
          <a:ln w="3810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592" y="195537"/>
            <a:ext cx="490919" cy="6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4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7556" b="14741"/>
          <a:stretch>
            <a:fillRect/>
          </a:stretch>
        </p:blipFill>
        <p:spPr>
          <a:xfrm>
            <a:off x="565156" y="246383"/>
            <a:ext cx="8013065" cy="4698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lum contrast="-12000"/>
          </a:blip>
          <a:srcRect t="40148" b="36667"/>
          <a:stretch>
            <a:fillRect/>
          </a:stretch>
        </p:blipFill>
        <p:spPr>
          <a:xfrm>
            <a:off x="2048834" y="915035"/>
            <a:ext cx="5046344" cy="864627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47550" y="999563"/>
            <a:ext cx="2448272" cy="584775"/>
          </a:xfrm>
          <a:prstGeom prst="rect">
            <a:avLst/>
          </a:prstGeom>
          <a:noFill/>
        </p:spPr>
        <p:txBody>
          <a:bodyPr wrap="square" lIns="91405" tIns="45703" rIns="91405" bIns="45703" rtlCol="0">
            <a:spAutoFit/>
          </a:bodyPr>
          <a:lstStyle/>
          <a:p>
            <a:pPr algn="ctr" defTabSz="816377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66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96" y="195581"/>
            <a:ext cx="1283909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7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28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8" indent="-342858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7" indent="-285715" algn="l" defTabSz="91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2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6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1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bm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1.bm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bmp"/><Relationship Id="rId5" Type="http://schemas.openxmlformats.org/officeDocument/2006/relationships/image" Target="../media/image9.bmp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bmp"/><Relationship Id="rId3" Type="http://schemas.openxmlformats.org/officeDocument/2006/relationships/image" Target="../media/image6.jpeg"/><Relationship Id="rId7" Type="http://schemas.openxmlformats.org/officeDocument/2006/relationships/image" Target="../media/image10.b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bmp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1.bm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bmp"/><Relationship Id="rId5" Type="http://schemas.openxmlformats.org/officeDocument/2006/relationships/image" Target="../media/image9.bmp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m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2246602"/>
            <a:ext cx="7541260" cy="1606706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6.4  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课题</a:t>
            </a: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学习</a:t>
            </a:r>
          </a:p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设计制作长方体形状的包装纸盒</a:t>
            </a:r>
            <a:endParaRPr lang="zh-CN" altLang="zh-CN" sz="4000" dirty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19634" y="1275606"/>
            <a:ext cx="8264008" cy="86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17" tIns="60958" rIns="121917" bIns="6095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4800" b="0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4800" b="0" dirty="0" smtClean="0">
                <a:latin typeface="隶书" pitchFamily="49" charset="-122"/>
                <a:ea typeface="隶书" pitchFamily="49" charset="-122"/>
              </a:rPr>
              <a:t>六</a:t>
            </a:r>
            <a:r>
              <a:rPr lang="en-US" altLang="en-US" sz="4800" b="0" dirty="0" smtClean="0">
                <a:latin typeface="隶书" pitchFamily="49" charset="-122"/>
                <a:ea typeface="隶书" pitchFamily="49" charset="-122"/>
              </a:rPr>
              <a:t>章</a:t>
            </a:r>
            <a:r>
              <a:rPr lang="zh-CN" altLang="en-US" sz="4800" b="0" dirty="0" smtClean="0">
                <a:latin typeface="隶书" pitchFamily="49" charset="-122"/>
                <a:ea typeface="隶书" pitchFamily="49" charset="-122"/>
              </a:rPr>
              <a:t>  几何图形初步</a:t>
            </a:r>
            <a:endParaRPr lang="zh-CN" altLang="en-US" sz="4800" b="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文本框 63491"/>
          <p:cNvSpPr txBox="1">
            <a:spLocks noChangeArrowheads="1"/>
          </p:cNvSpPr>
          <p:nvPr/>
        </p:nvSpPr>
        <p:spPr bwMode="auto">
          <a:xfrm>
            <a:off x="2483768" y="3795886"/>
            <a:ext cx="3960017" cy="58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defPPr>
              <a:defRPr lang="zh-CN"/>
            </a:defPPr>
            <a:lvl1pPr algn="ctr" eaLnBrk="1" hangingPunct="1">
              <a:buFont typeface="Arial" panose="020B0604020202020204" pitchFamily="34" charset="0"/>
              <a:buNone/>
              <a:defRPr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3200" dirty="0"/>
              <a:t>包装纸盒的展开图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80081" y="1172597"/>
            <a:ext cx="5562600" cy="2099045"/>
            <a:chOff x="1925638" y="627063"/>
            <a:chExt cx="5562600" cy="2099045"/>
          </a:xfrm>
        </p:grpSpPr>
        <p:pic>
          <p:nvPicPr>
            <p:cNvPr id="63490" name="图片 63489" descr="200411212124192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921"/>
            <a:stretch>
              <a:fillRect/>
            </a:stretch>
          </p:blipFill>
          <p:spPr bwMode="auto">
            <a:xfrm>
              <a:off x="1925638" y="627063"/>
              <a:ext cx="5562600" cy="209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3289" y="1518392"/>
              <a:ext cx="751555" cy="54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202" y="1518392"/>
              <a:ext cx="375777" cy="54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6699" y="1518392"/>
              <a:ext cx="751555" cy="54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1382" y="1536952"/>
              <a:ext cx="375777" cy="54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938" y="880217"/>
              <a:ext cx="2403517" cy="435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202" y="880216"/>
              <a:ext cx="248071" cy="435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34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矩形 58371"/>
          <p:cNvSpPr>
            <a:spLocks noChangeArrowheads="1"/>
          </p:cNvSpPr>
          <p:nvPr/>
        </p:nvSpPr>
        <p:spPr bwMode="auto">
          <a:xfrm>
            <a:off x="673174" y="899935"/>
            <a:ext cx="77017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）所得的平面展开图是什么样的？找出对应长方体各面、棱的相应部分，找出其中的关系．</a:t>
            </a:r>
          </a:p>
        </p:txBody>
      </p:sp>
      <p:sp>
        <p:nvSpPr>
          <p:cNvPr id="58374" name="矩形 58373"/>
          <p:cNvSpPr>
            <a:spLocks noChangeArrowheads="1"/>
          </p:cNvSpPr>
          <p:nvPr/>
        </p:nvSpPr>
        <p:spPr bwMode="auto">
          <a:xfrm>
            <a:off x="5543549" y="2117280"/>
            <a:ext cx="1600200" cy="742950"/>
          </a:xfrm>
          <a:prstGeom prst="rect">
            <a:avLst/>
          </a:prstGeom>
          <a:solidFill>
            <a:srgbClr val="FF0066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矩形 58375"/>
          <p:cNvSpPr>
            <a:spLocks noChangeArrowheads="1"/>
          </p:cNvSpPr>
          <p:nvPr/>
        </p:nvSpPr>
        <p:spPr bwMode="auto">
          <a:xfrm>
            <a:off x="5543549" y="3317430"/>
            <a:ext cx="1600200" cy="742950"/>
          </a:xfrm>
          <a:prstGeom prst="rect">
            <a:avLst/>
          </a:prstGeom>
          <a:solidFill>
            <a:srgbClr val="FF0066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7" name="矩形 58376"/>
          <p:cNvSpPr>
            <a:spLocks noChangeArrowheads="1"/>
          </p:cNvSpPr>
          <p:nvPr/>
        </p:nvSpPr>
        <p:spPr bwMode="auto">
          <a:xfrm>
            <a:off x="5543549" y="2860231"/>
            <a:ext cx="16002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8" name="矩形 58377"/>
          <p:cNvSpPr>
            <a:spLocks noChangeArrowheads="1"/>
          </p:cNvSpPr>
          <p:nvPr/>
        </p:nvSpPr>
        <p:spPr bwMode="auto">
          <a:xfrm>
            <a:off x="5540374" y="4060380"/>
            <a:ext cx="16002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9" name="矩形 58378"/>
          <p:cNvSpPr>
            <a:spLocks noChangeArrowheads="1"/>
          </p:cNvSpPr>
          <p:nvPr/>
        </p:nvSpPr>
        <p:spPr bwMode="auto">
          <a:xfrm rot="9258">
            <a:off x="5086349" y="3317430"/>
            <a:ext cx="457200" cy="742950"/>
          </a:xfrm>
          <a:prstGeom prst="rect">
            <a:avLst/>
          </a:prstGeom>
          <a:solidFill>
            <a:srgbClr val="FF00FF"/>
          </a:solidFill>
          <a:ln w="9525">
            <a:solidFill>
              <a:schemeClr val="accent2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80" name="矩形 58379"/>
          <p:cNvSpPr>
            <a:spLocks noChangeArrowheads="1"/>
          </p:cNvSpPr>
          <p:nvPr/>
        </p:nvSpPr>
        <p:spPr bwMode="auto">
          <a:xfrm rot="9258">
            <a:off x="7143749" y="3317430"/>
            <a:ext cx="457200" cy="742950"/>
          </a:xfrm>
          <a:prstGeom prst="rect">
            <a:avLst/>
          </a:prstGeom>
          <a:solidFill>
            <a:srgbClr val="FF00FF"/>
          </a:solidFill>
          <a:ln w="9525">
            <a:solidFill>
              <a:schemeClr val="accent2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81" name="文本框 58380"/>
          <p:cNvSpPr txBox="1">
            <a:spLocks noChangeArrowheads="1"/>
          </p:cNvSpPr>
          <p:nvPr/>
        </p:nvSpPr>
        <p:spPr bwMode="auto">
          <a:xfrm>
            <a:off x="6000750" y="2288731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上</a:t>
            </a:r>
          </a:p>
        </p:txBody>
      </p:sp>
      <p:sp>
        <p:nvSpPr>
          <p:cNvPr id="58382" name="文本框 58381"/>
          <p:cNvSpPr txBox="1">
            <a:spLocks noChangeArrowheads="1"/>
          </p:cNvSpPr>
          <p:nvPr/>
        </p:nvSpPr>
        <p:spPr bwMode="auto">
          <a:xfrm>
            <a:off x="6084887" y="3515867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下 </a:t>
            </a:r>
          </a:p>
        </p:txBody>
      </p:sp>
      <p:sp>
        <p:nvSpPr>
          <p:cNvPr id="58383" name="文本框 58382"/>
          <p:cNvSpPr txBox="1">
            <a:spLocks noChangeArrowheads="1"/>
          </p:cNvSpPr>
          <p:nvPr/>
        </p:nvSpPr>
        <p:spPr bwMode="auto">
          <a:xfrm>
            <a:off x="6030913" y="2868167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后</a:t>
            </a:r>
          </a:p>
        </p:txBody>
      </p:sp>
      <p:sp>
        <p:nvSpPr>
          <p:cNvPr id="58384" name="文本框 58383"/>
          <p:cNvSpPr txBox="1">
            <a:spLocks noChangeArrowheads="1"/>
          </p:cNvSpPr>
          <p:nvPr/>
        </p:nvSpPr>
        <p:spPr bwMode="auto">
          <a:xfrm>
            <a:off x="6030913" y="4061967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前</a:t>
            </a:r>
          </a:p>
        </p:txBody>
      </p:sp>
      <p:sp>
        <p:nvSpPr>
          <p:cNvPr id="58385" name="文本框 58384"/>
          <p:cNvSpPr txBox="1">
            <a:spLocks noChangeArrowheads="1"/>
          </p:cNvSpPr>
          <p:nvPr/>
        </p:nvSpPr>
        <p:spPr bwMode="auto">
          <a:xfrm>
            <a:off x="5086349" y="3488880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左</a:t>
            </a:r>
          </a:p>
        </p:txBody>
      </p:sp>
      <p:sp>
        <p:nvSpPr>
          <p:cNvPr id="58386" name="文本框 58385"/>
          <p:cNvSpPr txBox="1">
            <a:spLocks noChangeArrowheads="1"/>
          </p:cNvSpPr>
          <p:nvPr/>
        </p:nvSpPr>
        <p:spPr bwMode="auto">
          <a:xfrm>
            <a:off x="7164388" y="3515867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右</a:t>
            </a:r>
          </a:p>
        </p:txBody>
      </p:sp>
      <p:grpSp>
        <p:nvGrpSpPr>
          <p:cNvPr id="58391" name="组合 58390"/>
          <p:cNvGrpSpPr/>
          <p:nvPr/>
        </p:nvGrpSpPr>
        <p:grpSpPr bwMode="auto">
          <a:xfrm>
            <a:off x="1543049" y="2745930"/>
            <a:ext cx="2057400" cy="823912"/>
            <a:chOff x="336" y="2148"/>
            <a:chExt cx="1728" cy="692"/>
          </a:xfrm>
        </p:grpSpPr>
        <p:sp>
          <p:nvSpPr>
            <p:cNvPr id="54293" name="立方体 58372"/>
            <p:cNvSpPr>
              <a:spLocks noChangeArrowheads="1"/>
            </p:cNvSpPr>
            <p:nvPr/>
          </p:nvSpPr>
          <p:spPr bwMode="auto">
            <a:xfrm>
              <a:off x="336" y="2148"/>
              <a:ext cx="1728" cy="672"/>
            </a:xfrm>
            <a:prstGeom prst="cube">
              <a:avLst>
                <a:gd name="adj" fmla="val 38986"/>
              </a:avLst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294" name="矩形 58386"/>
            <p:cNvSpPr>
              <a:spLocks noChangeArrowheads="1"/>
            </p:cNvSpPr>
            <p:nvPr/>
          </p:nvSpPr>
          <p:spPr bwMode="auto">
            <a:xfrm>
              <a:off x="340" y="2412"/>
              <a:ext cx="1451" cy="4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295" name="平行四边形 58387"/>
            <p:cNvSpPr>
              <a:spLocks noChangeArrowheads="1"/>
            </p:cNvSpPr>
            <p:nvPr/>
          </p:nvSpPr>
          <p:spPr bwMode="auto">
            <a:xfrm rot="5400000" flipH="1">
              <a:off x="1584" y="2357"/>
              <a:ext cx="678" cy="273"/>
            </a:xfrm>
            <a:prstGeom prst="parallelogram">
              <a:avLst>
                <a:gd name="adj" fmla="val 86705"/>
              </a:avLst>
            </a:prstGeom>
            <a:solidFill>
              <a:srgbClr val="FF00FF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8390" name="右箭头 58389"/>
          <p:cNvSpPr>
            <a:spLocks noChangeArrowheads="1"/>
          </p:cNvSpPr>
          <p:nvPr/>
        </p:nvSpPr>
        <p:spPr bwMode="auto">
          <a:xfrm>
            <a:off x="3924300" y="2760217"/>
            <a:ext cx="1135063" cy="865188"/>
          </a:xfrm>
          <a:prstGeom prst="rightArrow">
            <a:avLst>
              <a:gd name="adj1" fmla="val 50000"/>
              <a:gd name="adj2" fmla="val 32768"/>
            </a:avLst>
          </a:prstGeom>
          <a:solidFill>
            <a:srgbClr val="99CC00">
              <a:alpha val="5686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展开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81" grpId="0"/>
      <p:bldP spid="58382" grpId="0"/>
      <p:bldP spid="58383" grpId="0"/>
      <p:bldP spid="58384" grpId="0"/>
      <p:bldP spid="58385" grpId="0"/>
      <p:bldP spid="58386" grpId="0"/>
      <p:bldP spid="5839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矩形 64515"/>
          <p:cNvSpPr>
            <a:spLocks noChangeArrowheads="1"/>
          </p:cNvSpPr>
          <p:nvPr/>
        </p:nvSpPr>
        <p:spPr bwMode="auto">
          <a:xfrm>
            <a:off x="5747592" y="2192339"/>
            <a:ext cx="649287" cy="649287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17" name="矩形 64516"/>
          <p:cNvSpPr>
            <a:spLocks noChangeArrowheads="1"/>
          </p:cNvSpPr>
          <p:nvPr/>
        </p:nvSpPr>
        <p:spPr bwMode="auto">
          <a:xfrm>
            <a:off x="5747592" y="1544639"/>
            <a:ext cx="649287" cy="647700"/>
          </a:xfrm>
          <a:prstGeom prst="rect">
            <a:avLst/>
          </a:prstGeom>
          <a:solidFill>
            <a:srgbClr val="FF0066"/>
          </a:solidFill>
          <a:ln w="9525">
            <a:solidFill>
              <a:srgbClr val="030107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18" name="矩形 64517"/>
          <p:cNvSpPr>
            <a:spLocks noChangeArrowheads="1"/>
          </p:cNvSpPr>
          <p:nvPr/>
        </p:nvSpPr>
        <p:spPr bwMode="auto">
          <a:xfrm>
            <a:off x="5747592" y="3487739"/>
            <a:ext cx="649287" cy="649287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19" name="矩形 64518"/>
          <p:cNvSpPr>
            <a:spLocks noChangeArrowheads="1"/>
          </p:cNvSpPr>
          <p:nvPr/>
        </p:nvSpPr>
        <p:spPr bwMode="auto">
          <a:xfrm>
            <a:off x="5747592" y="2840039"/>
            <a:ext cx="649287" cy="647700"/>
          </a:xfrm>
          <a:prstGeom prst="rect">
            <a:avLst/>
          </a:prstGeom>
          <a:solidFill>
            <a:srgbClr val="FF0066"/>
          </a:solidFill>
          <a:ln w="9525">
            <a:solidFill>
              <a:srgbClr val="030107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20" name="矩形 64519"/>
          <p:cNvSpPr>
            <a:spLocks noChangeArrowheads="1"/>
          </p:cNvSpPr>
          <p:nvPr/>
        </p:nvSpPr>
        <p:spPr bwMode="auto">
          <a:xfrm>
            <a:off x="5099892" y="2840039"/>
            <a:ext cx="649287" cy="649287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21" name="矩形 64520"/>
          <p:cNvSpPr>
            <a:spLocks noChangeArrowheads="1"/>
          </p:cNvSpPr>
          <p:nvPr/>
        </p:nvSpPr>
        <p:spPr bwMode="auto">
          <a:xfrm>
            <a:off x="6396878" y="2840039"/>
            <a:ext cx="649288" cy="647700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</a:ln>
        </p:spPr>
        <p:txBody>
          <a:bodyPr lIns="91426" tIns="45712" rIns="91426" bIns="4571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64522" name="文本框 64521"/>
          <p:cNvSpPr txBox="1">
            <a:spLocks noChangeArrowheads="1"/>
          </p:cNvSpPr>
          <p:nvPr/>
        </p:nvSpPr>
        <p:spPr bwMode="auto">
          <a:xfrm>
            <a:off x="5774578" y="1652590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</a:p>
        </p:txBody>
      </p:sp>
      <p:sp>
        <p:nvSpPr>
          <p:cNvPr id="64524" name="文本框 64523"/>
          <p:cNvSpPr txBox="1">
            <a:spLocks noChangeArrowheads="1"/>
          </p:cNvSpPr>
          <p:nvPr/>
        </p:nvSpPr>
        <p:spPr bwMode="auto">
          <a:xfrm>
            <a:off x="5858717" y="2247902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</a:p>
        </p:txBody>
      </p:sp>
      <p:sp>
        <p:nvSpPr>
          <p:cNvPr id="64525" name="文本框 64524"/>
          <p:cNvSpPr txBox="1">
            <a:spLocks noChangeArrowheads="1"/>
          </p:cNvSpPr>
          <p:nvPr/>
        </p:nvSpPr>
        <p:spPr bwMode="auto">
          <a:xfrm>
            <a:off x="5815854" y="3543302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</a:p>
        </p:txBody>
      </p:sp>
      <p:sp>
        <p:nvSpPr>
          <p:cNvPr id="64526" name="文本框 64525"/>
          <p:cNvSpPr txBox="1">
            <a:spLocks noChangeArrowheads="1"/>
          </p:cNvSpPr>
          <p:nvPr/>
        </p:nvSpPr>
        <p:spPr bwMode="auto">
          <a:xfrm>
            <a:off x="5153866" y="2947990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</a:t>
            </a:r>
          </a:p>
        </p:txBody>
      </p:sp>
      <p:sp>
        <p:nvSpPr>
          <p:cNvPr id="64527" name="文本框 64526"/>
          <p:cNvSpPr txBox="1">
            <a:spLocks noChangeArrowheads="1"/>
          </p:cNvSpPr>
          <p:nvPr/>
        </p:nvSpPr>
        <p:spPr bwMode="auto">
          <a:xfrm>
            <a:off x="6504828" y="2947990"/>
            <a:ext cx="34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</a:p>
        </p:txBody>
      </p:sp>
      <p:grpSp>
        <p:nvGrpSpPr>
          <p:cNvPr id="64528" name="组合 64527"/>
          <p:cNvGrpSpPr/>
          <p:nvPr/>
        </p:nvGrpSpPr>
        <p:grpSpPr bwMode="auto">
          <a:xfrm>
            <a:off x="2023317" y="2624140"/>
            <a:ext cx="863600" cy="865187"/>
            <a:chOff x="508" y="2840"/>
            <a:chExt cx="725" cy="726"/>
          </a:xfrm>
        </p:grpSpPr>
        <p:sp>
          <p:nvSpPr>
            <p:cNvPr id="55317" name="立方体 64528"/>
            <p:cNvSpPr>
              <a:spLocks noChangeArrowheads="1"/>
            </p:cNvSpPr>
            <p:nvPr/>
          </p:nvSpPr>
          <p:spPr bwMode="auto">
            <a:xfrm>
              <a:off x="508" y="2840"/>
              <a:ext cx="725" cy="725"/>
            </a:xfrm>
            <a:prstGeom prst="cube">
              <a:avLst>
                <a:gd name="adj" fmla="val 25000"/>
              </a:avLst>
            </a:prstGeom>
            <a:solidFill>
              <a:srgbClr val="FF0066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55318" name="矩形 64529"/>
            <p:cNvSpPr>
              <a:spLocks noChangeArrowheads="1"/>
            </p:cNvSpPr>
            <p:nvPr/>
          </p:nvSpPr>
          <p:spPr bwMode="auto">
            <a:xfrm>
              <a:off x="508" y="3021"/>
              <a:ext cx="545" cy="54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55319" name="平行四边形 64530"/>
            <p:cNvSpPr>
              <a:spLocks noChangeArrowheads="1"/>
            </p:cNvSpPr>
            <p:nvPr/>
          </p:nvSpPr>
          <p:spPr bwMode="auto">
            <a:xfrm rot="16200000" flipV="1">
              <a:off x="784" y="3112"/>
              <a:ext cx="704" cy="181"/>
            </a:xfrm>
            <a:prstGeom prst="parallelogram">
              <a:avLst>
                <a:gd name="adj" fmla="val 97238"/>
              </a:avLst>
            </a:prstGeom>
            <a:solidFill>
              <a:srgbClr val="FF00FF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</p:grpSp>
      <p:sp>
        <p:nvSpPr>
          <p:cNvPr id="64535" name="右箭头 64534"/>
          <p:cNvSpPr>
            <a:spLocks noChangeArrowheads="1"/>
          </p:cNvSpPr>
          <p:nvPr/>
        </p:nvSpPr>
        <p:spPr bwMode="auto">
          <a:xfrm>
            <a:off x="3320303" y="2624140"/>
            <a:ext cx="1135063" cy="865187"/>
          </a:xfrm>
          <a:prstGeom prst="rightArrow">
            <a:avLst>
              <a:gd name="adj1" fmla="val 50000"/>
              <a:gd name="adj2" fmla="val 32768"/>
            </a:avLst>
          </a:prstGeom>
          <a:solidFill>
            <a:srgbClr val="99CC00">
              <a:alpha val="5686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</a:rPr>
              <a:t>展开</a:t>
            </a:r>
          </a:p>
        </p:txBody>
      </p:sp>
      <p:sp>
        <p:nvSpPr>
          <p:cNvPr id="24" name="文本框 64521"/>
          <p:cNvSpPr txBox="1">
            <a:spLocks noChangeArrowheads="1"/>
          </p:cNvSpPr>
          <p:nvPr/>
        </p:nvSpPr>
        <p:spPr bwMode="auto">
          <a:xfrm>
            <a:off x="5790548" y="2985437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/>
      <p:bldP spid="64524" grpId="0"/>
      <p:bldP spid="64525" grpId="0"/>
      <p:bldP spid="64526" grpId="0"/>
      <p:bldP spid="64527" grpId="0"/>
      <p:bldP spid="64535" grpId="0" bldLvl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矩形 59395"/>
          <p:cNvSpPr>
            <a:spLocks noChangeArrowheads="1"/>
          </p:cNvSpPr>
          <p:nvPr/>
        </p:nvSpPr>
        <p:spPr bwMode="auto">
          <a:xfrm>
            <a:off x="1175685" y="1059582"/>
            <a:ext cx="6616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 展示所得的图形，并说明展开图与立体图形之间的联系．</a:t>
            </a:r>
          </a:p>
        </p:txBody>
      </p:sp>
      <p:grpSp>
        <p:nvGrpSpPr>
          <p:cNvPr id="59452" name="组合 59451"/>
          <p:cNvGrpSpPr/>
          <p:nvPr/>
        </p:nvGrpSpPr>
        <p:grpSpPr bwMode="auto">
          <a:xfrm>
            <a:off x="4783138" y="2136011"/>
            <a:ext cx="2582862" cy="2406253"/>
            <a:chOff x="3312" y="1620"/>
            <a:chExt cx="2170" cy="2021"/>
          </a:xfrm>
        </p:grpSpPr>
        <p:sp>
          <p:nvSpPr>
            <p:cNvPr id="56334" name="矩形 59434"/>
            <p:cNvSpPr>
              <a:spLocks noChangeArrowheads="1"/>
            </p:cNvSpPr>
            <p:nvPr/>
          </p:nvSpPr>
          <p:spPr bwMode="auto">
            <a:xfrm>
              <a:off x="3696" y="1620"/>
              <a:ext cx="1344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5" name="矩形 59435"/>
            <p:cNvSpPr>
              <a:spLocks noChangeArrowheads="1"/>
            </p:cNvSpPr>
            <p:nvPr/>
          </p:nvSpPr>
          <p:spPr bwMode="auto">
            <a:xfrm>
              <a:off x="3696" y="2628"/>
              <a:ext cx="1344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6" name="矩形 59436"/>
            <p:cNvSpPr>
              <a:spLocks noChangeArrowheads="1"/>
            </p:cNvSpPr>
            <p:nvPr/>
          </p:nvSpPr>
          <p:spPr bwMode="auto">
            <a:xfrm>
              <a:off x="3696" y="2244"/>
              <a:ext cx="1344" cy="38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7" name="矩形 59437"/>
            <p:cNvSpPr>
              <a:spLocks noChangeArrowheads="1"/>
            </p:cNvSpPr>
            <p:nvPr/>
          </p:nvSpPr>
          <p:spPr bwMode="auto">
            <a:xfrm>
              <a:off x="3693" y="3252"/>
              <a:ext cx="1344" cy="38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8" name="矩形 59438"/>
            <p:cNvSpPr>
              <a:spLocks noChangeArrowheads="1"/>
            </p:cNvSpPr>
            <p:nvPr/>
          </p:nvSpPr>
          <p:spPr bwMode="auto">
            <a:xfrm rot="9258">
              <a:off x="3312" y="2628"/>
              <a:ext cx="38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9" name="矩形 59439"/>
            <p:cNvSpPr>
              <a:spLocks noChangeArrowheads="1"/>
            </p:cNvSpPr>
            <p:nvPr/>
          </p:nvSpPr>
          <p:spPr bwMode="auto">
            <a:xfrm rot="9258">
              <a:off x="5040" y="2628"/>
              <a:ext cx="38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40" name="文本框 59440"/>
            <p:cNvSpPr txBox="1">
              <a:spLocks noChangeArrowheads="1"/>
            </p:cNvSpPr>
            <p:nvPr/>
          </p:nvSpPr>
          <p:spPr bwMode="auto">
            <a:xfrm>
              <a:off x="4080" y="1764"/>
              <a:ext cx="6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上</a:t>
              </a:r>
            </a:p>
          </p:txBody>
        </p:sp>
        <p:sp>
          <p:nvSpPr>
            <p:cNvPr id="56341" name="文本框 59441"/>
            <p:cNvSpPr txBox="1">
              <a:spLocks noChangeArrowheads="1"/>
            </p:cNvSpPr>
            <p:nvPr/>
          </p:nvSpPr>
          <p:spPr bwMode="auto">
            <a:xfrm>
              <a:off x="4150" y="2795"/>
              <a:ext cx="5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下 </a:t>
              </a:r>
            </a:p>
          </p:txBody>
        </p:sp>
        <p:sp>
          <p:nvSpPr>
            <p:cNvPr id="56342" name="文本框 59442"/>
            <p:cNvSpPr txBox="1">
              <a:spLocks noChangeArrowheads="1"/>
            </p:cNvSpPr>
            <p:nvPr/>
          </p:nvSpPr>
          <p:spPr bwMode="auto">
            <a:xfrm>
              <a:off x="4105" y="2251"/>
              <a:ext cx="5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后</a:t>
              </a:r>
            </a:p>
          </p:txBody>
        </p:sp>
        <p:sp>
          <p:nvSpPr>
            <p:cNvPr id="56343" name="文本框 59443"/>
            <p:cNvSpPr txBox="1">
              <a:spLocks noChangeArrowheads="1"/>
            </p:cNvSpPr>
            <p:nvPr/>
          </p:nvSpPr>
          <p:spPr bwMode="auto">
            <a:xfrm>
              <a:off x="4105" y="3253"/>
              <a:ext cx="6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前</a:t>
              </a:r>
            </a:p>
          </p:txBody>
        </p:sp>
        <p:sp>
          <p:nvSpPr>
            <p:cNvPr id="56344" name="文本框 59444"/>
            <p:cNvSpPr txBox="1">
              <a:spLocks noChangeArrowheads="1"/>
            </p:cNvSpPr>
            <p:nvPr/>
          </p:nvSpPr>
          <p:spPr bwMode="auto">
            <a:xfrm>
              <a:off x="3312" y="2772"/>
              <a:ext cx="33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左</a:t>
              </a:r>
            </a:p>
          </p:txBody>
        </p:sp>
        <p:sp>
          <p:nvSpPr>
            <p:cNvPr id="56345" name="文本框 59445"/>
            <p:cNvSpPr txBox="1">
              <a:spLocks noChangeArrowheads="1"/>
            </p:cNvSpPr>
            <p:nvPr/>
          </p:nvSpPr>
          <p:spPr bwMode="auto">
            <a:xfrm>
              <a:off x="5057" y="2795"/>
              <a:ext cx="42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右</a:t>
              </a:r>
            </a:p>
          </p:txBody>
        </p:sp>
      </p:grpSp>
      <p:grpSp>
        <p:nvGrpSpPr>
          <p:cNvPr id="59447" name="组合 59446"/>
          <p:cNvGrpSpPr/>
          <p:nvPr/>
        </p:nvGrpSpPr>
        <p:grpSpPr bwMode="auto">
          <a:xfrm>
            <a:off x="1239838" y="2764660"/>
            <a:ext cx="2057400" cy="823912"/>
            <a:chOff x="336" y="2148"/>
            <a:chExt cx="1728" cy="692"/>
          </a:xfrm>
        </p:grpSpPr>
        <p:sp>
          <p:nvSpPr>
            <p:cNvPr id="56331" name="立方体 59447"/>
            <p:cNvSpPr>
              <a:spLocks noChangeArrowheads="1"/>
            </p:cNvSpPr>
            <p:nvPr/>
          </p:nvSpPr>
          <p:spPr bwMode="auto">
            <a:xfrm>
              <a:off x="336" y="2148"/>
              <a:ext cx="1728" cy="672"/>
            </a:xfrm>
            <a:prstGeom prst="cube">
              <a:avLst>
                <a:gd name="adj" fmla="val 38986"/>
              </a:avLst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2" name="矩形 59448"/>
            <p:cNvSpPr>
              <a:spLocks noChangeArrowheads="1"/>
            </p:cNvSpPr>
            <p:nvPr/>
          </p:nvSpPr>
          <p:spPr bwMode="auto">
            <a:xfrm>
              <a:off x="340" y="2412"/>
              <a:ext cx="1451" cy="4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33" name="平行四边形 59449"/>
            <p:cNvSpPr>
              <a:spLocks noChangeArrowheads="1"/>
            </p:cNvSpPr>
            <p:nvPr/>
          </p:nvSpPr>
          <p:spPr bwMode="auto">
            <a:xfrm rot="5400000" flipH="1">
              <a:off x="1584" y="2357"/>
              <a:ext cx="678" cy="273"/>
            </a:xfrm>
            <a:prstGeom prst="parallelogram">
              <a:avLst>
                <a:gd name="adj" fmla="val 86705"/>
              </a:avLst>
            </a:prstGeom>
            <a:solidFill>
              <a:srgbClr val="FF00FF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9451" name="右箭头 59450"/>
          <p:cNvSpPr>
            <a:spLocks noChangeArrowheads="1"/>
          </p:cNvSpPr>
          <p:nvPr/>
        </p:nvSpPr>
        <p:spPr bwMode="auto">
          <a:xfrm>
            <a:off x="3621088" y="2778947"/>
            <a:ext cx="1135062" cy="865188"/>
          </a:xfrm>
          <a:prstGeom prst="rightArrow">
            <a:avLst>
              <a:gd name="adj1" fmla="val 50000"/>
              <a:gd name="adj2" fmla="val 32768"/>
            </a:avLst>
          </a:prstGeom>
          <a:solidFill>
            <a:srgbClr val="99CC00">
              <a:alpha val="5686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展开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5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45" name="组合 77844"/>
          <p:cNvGrpSpPr/>
          <p:nvPr/>
        </p:nvGrpSpPr>
        <p:grpSpPr bwMode="auto">
          <a:xfrm>
            <a:off x="4831124" y="1535311"/>
            <a:ext cx="1944687" cy="2593975"/>
            <a:chOff x="3332" y="934"/>
            <a:chExt cx="1634" cy="2178"/>
          </a:xfrm>
        </p:grpSpPr>
        <p:sp>
          <p:nvSpPr>
            <p:cNvPr id="57357" name="矩形 77827"/>
            <p:cNvSpPr>
              <a:spLocks noChangeArrowheads="1"/>
            </p:cNvSpPr>
            <p:nvPr/>
          </p:nvSpPr>
          <p:spPr bwMode="auto">
            <a:xfrm>
              <a:off x="3876" y="1479"/>
              <a:ext cx="545" cy="54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58" name="矩形 77828"/>
            <p:cNvSpPr>
              <a:spLocks noChangeArrowheads="1"/>
            </p:cNvSpPr>
            <p:nvPr/>
          </p:nvSpPr>
          <p:spPr bwMode="auto">
            <a:xfrm>
              <a:off x="3876" y="934"/>
              <a:ext cx="545" cy="545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59" name="矩形 77829"/>
            <p:cNvSpPr>
              <a:spLocks noChangeArrowheads="1"/>
            </p:cNvSpPr>
            <p:nvPr/>
          </p:nvSpPr>
          <p:spPr bwMode="auto">
            <a:xfrm>
              <a:off x="3876" y="2567"/>
              <a:ext cx="545" cy="54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60" name="矩形 77830"/>
            <p:cNvSpPr>
              <a:spLocks noChangeArrowheads="1"/>
            </p:cNvSpPr>
            <p:nvPr/>
          </p:nvSpPr>
          <p:spPr bwMode="auto">
            <a:xfrm>
              <a:off x="3876" y="2022"/>
              <a:ext cx="545" cy="545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61" name="矩形 77831"/>
            <p:cNvSpPr>
              <a:spLocks noChangeArrowheads="1"/>
            </p:cNvSpPr>
            <p:nvPr/>
          </p:nvSpPr>
          <p:spPr bwMode="auto">
            <a:xfrm>
              <a:off x="3332" y="2023"/>
              <a:ext cx="545" cy="545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62" name="矩形 77832"/>
            <p:cNvSpPr>
              <a:spLocks noChangeArrowheads="1"/>
            </p:cNvSpPr>
            <p:nvPr/>
          </p:nvSpPr>
          <p:spPr bwMode="auto">
            <a:xfrm>
              <a:off x="4421" y="2022"/>
              <a:ext cx="545" cy="545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57363" name="文本框 77833"/>
            <p:cNvSpPr txBox="1">
              <a:spLocks noChangeArrowheads="1"/>
            </p:cNvSpPr>
            <p:nvPr/>
          </p:nvSpPr>
          <p:spPr bwMode="auto">
            <a:xfrm>
              <a:off x="3899" y="1025"/>
              <a:ext cx="6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上</a:t>
              </a:r>
            </a:p>
          </p:txBody>
        </p:sp>
        <p:sp>
          <p:nvSpPr>
            <p:cNvPr id="57364" name="文本框 77834"/>
            <p:cNvSpPr txBox="1">
              <a:spLocks noChangeArrowheads="1"/>
            </p:cNvSpPr>
            <p:nvPr/>
          </p:nvSpPr>
          <p:spPr bwMode="auto">
            <a:xfrm>
              <a:off x="3936" y="2114"/>
              <a:ext cx="57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下 </a:t>
              </a:r>
            </a:p>
          </p:txBody>
        </p:sp>
        <p:sp>
          <p:nvSpPr>
            <p:cNvPr id="57365" name="文本框 77835"/>
            <p:cNvSpPr txBox="1">
              <a:spLocks noChangeArrowheads="1"/>
            </p:cNvSpPr>
            <p:nvPr/>
          </p:nvSpPr>
          <p:spPr bwMode="auto">
            <a:xfrm>
              <a:off x="3969" y="1525"/>
              <a:ext cx="5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前</a:t>
              </a:r>
            </a:p>
          </p:txBody>
        </p:sp>
        <p:sp>
          <p:nvSpPr>
            <p:cNvPr id="57366" name="文本框 77836"/>
            <p:cNvSpPr txBox="1">
              <a:spLocks noChangeArrowheads="1"/>
            </p:cNvSpPr>
            <p:nvPr/>
          </p:nvSpPr>
          <p:spPr bwMode="auto">
            <a:xfrm>
              <a:off x="3933" y="2613"/>
              <a:ext cx="6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后</a:t>
              </a:r>
            </a:p>
          </p:txBody>
        </p:sp>
        <p:sp>
          <p:nvSpPr>
            <p:cNvPr id="57367" name="文本框 77837"/>
            <p:cNvSpPr txBox="1">
              <a:spLocks noChangeArrowheads="1"/>
            </p:cNvSpPr>
            <p:nvPr/>
          </p:nvSpPr>
          <p:spPr bwMode="auto">
            <a:xfrm>
              <a:off x="3378" y="2114"/>
              <a:ext cx="33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左</a:t>
              </a:r>
            </a:p>
          </p:txBody>
        </p:sp>
        <p:sp>
          <p:nvSpPr>
            <p:cNvPr id="57368" name="文本框 77838"/>
            <p:cNvSpPr txBox="1">
              <a:spLocks noChangeArrowheads="1"/>
            </p:cNvSpPr>
            <p:nvPr/>
          </p:nvSpPr>
          <p:spPr bwMode="auto">
            <a:xfrm>
              <a:off x="4512" y="2114"/>
              <a:ext cx="28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bg1"/>
                </a:buCl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右</a:t>
              </a:r>
            </a:p>
          </p:txBody>
        </p:sp>
      </p:grpSp>
      <p:grpSp>
        <p:nvGrpSpPr>
          <p:cNvPr id="77840" name="组合 77839"/>
          <p:cNvGrpSpPr/>
          <p:nvPr/>
        </p:nvGrpSpPr>
        <p:grpSpPr bwMode="auto">
          <a:xfrm>
            <a:off x="1806935" y="2452886"/>
            <a:ext cx="863600" cy="865187"/>
            <a:chOff x="508" y="2840"/>
            <a:chExt cx="725" cy="726"/>
          </a:xfrm>
        </p:grpSpPr>
        <p:sp>
          <p:nvSpPr>
            <p:cNvPr id="57354" name="立方体 77840"/>
            <p:cNvSpPr>
              <a:spLocks noChangeArrowheads="1"/>
            </p:cNvSpPr>
            <p:nvPr/>
          </p:nvSpPr>
          <p:spPr bwMode="auto">
            <a:xfrm>
              <a:off x="508" y="2840"/>
              <a:ext cx="725" cy="725"/>
            </a:xfrm>
            <a:prstGeom prst="cube">
              <a:avLst>
                <a:gd name="adj" fmla="val 25000"/>
              </a:avLst>
            </a:prstGeom>
            <a:solidFill>
              <a:srgbClr val="FF0066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57355" name="矩形 77841"/>
            <p:cNvSpPr>
              <a:spLocks noChangeArrowheads="1"/>
            </p:cNvSpPr>
            <p:nvPr/>
          </p:nvSpPr>
          <p:spPr bwMode="auto">
            <a:xfrm>
              <a:off x="508" y="3021"/>
              <a:ext cx="545" cy="54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57356" name="平行四边形 77842"/>
            <p:cNvSpPr>
              <a:spLocks noChangeArrowheads="1"/>
            </p:cNvSpPr>
            <p:nvPr/>
          </p:nvSpPr>
          <p:spPr bwMode="auto">
            <a:xfrm rot="16200000" flipV="1">
              <a:off x="784" y="3112"/>
              <a:ext cx="704" cy="181"/>
            </a:xfrm>
            <a:prstGeom prst="parallelogram">
              <a:avLst>
                <a:gd name="adj" fmla="val 97238"/>
              </a:avLst>
            </a:prstGeom>
            <a:solidFill>
              <a:srgbClr val="FF00FF"/>
            </a:solidFill>
            <a:ln w="9525">
              <a:solidFill>
                <a:srgbClr val="030107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</p:grpSp>
      <p:sp>
        <p:nvSpPr>
          <p:cNvPr id="77844" name="右箭头 77843"/>
          <p:cNvSpPr>
            <a:spLocks noChangeArrowheads="1"/>
          </p:cNvSpPr>
          <p:nvPr/>
        </p:nvSpPr>
        <p:spPr bwMode="auto">
          <a:xfrm>
            <a:off x="3103923" y="2452886"/>
            <a:ext cx="1135062" cy="865187"/>
          </a:xfrm>
          <a:prstGeom prst="rightArrow">
            <a:avLst>
              <a:gd name="adj1" fmla="val 50000"/>
              <a:gd name="adj2" fmla="val 32768"/>
            </a:avLst>
          </a:prstGeom>
          <a:solidFill>
            <a:srgbClr val="99CC00">
              <a:alpha val="5686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charset="0"/>
              </a:rPr>
              <a:t>展开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7105"/>
          <p:cNvSpPr txBox="1">
            <a:spLocks noChangeArrowheads="1"/>
          </p:cNvSpPr>
          <p:nvPr/>
        </p:nvSpPr>
        <p:spPr bwMode="auto">
          <a:xfrm>
            <a:off x="1570705" y="1435658"/>
            <a:ext cx="4916164" cy="71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700" dirty="0"/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观察它是如何折叠并粘到一起的．</a:t>
            </a:r>
          </a:p>
        </p:txBody>
      </p:sp>
      <p:sp>
        <p:nvSpPr>
          <p:cNvPr id="47108" name="矩形 47107"/>
          <p:cNvSpPr>
            <a:spLocks noChangeArrowheads="1"/>
          </p:cNvSpPr>
          <p:nvPr/>
        </p:nvSpPr>
        <p:spPr bwMode="auto">
          <a:xfrm>
            <a:off x="1758896" y="969571"/>
            <a:ext cx="448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还原表面展开图为包装盒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47109" name="图片 47108" descr="5-12墨水盒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2436814"/>
            <a:ext cx="205263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4" name="右箭头 47113"/>
          <p:cNvSpPr>
            <a:spLocks noChangeArrowheads="1"/>
          </p:cNvSpPr>
          <p:nvPr/>
        </p:nvSpPr>
        <p:spPr bwMode="auto">
          <a:xfrm rot="10800000">
            <a:off x="3816351" y="2895600"/>
            <a:ext cx="1457325" cy="863600"/>
          </a:xfrm>
          <a:prstGeom prst="rightArrow">
            <a:avLst>
              <a:gd name="adj1" fmla="val 55315"/>
              <a:gd name="adj2" fmla="val 42148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</a:ln>
        </p:spPr>
        <p:txBody>
          <a:bodyPr rot="10800000"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charset="0"/>
              </a:rPr>
              <a:t>折叠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58896" y="2397126"/>
            <a:ext cx="1943100" cy="1820862"/>
            <a:chOff x="1763713" y="2411413"/>
            <a:chExt cx="1943100" cy="1820862"/>
          </a:xfrm>
        </p:grpSpPr>
        <p:pic>
          <p:nvPicPr>
            <p:cNvPr id="47110" name="图片 47109" descr="5-11墨水盒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713" y="2411413"/>
              <a:ext cx="1943100" cy="182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4993">
              <a:off x="2181725" y="2569002"/>
              <a:ext cx="499737" cy="37339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1016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62256">
              <a:off x="2749785" y="2721231"/>
              <a:ext cx="400366" cy="162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014" y="3458908"/>
              <a:ext cx="230864" cy="230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8129"/>
          <p:cNvSpPr txBox="1">
            <a:spLocks noChangeArrowheads="1"/>
          </p:cNvSpPr>
          <p:nvPr/>
        </p:nvSpPr>
        <p:spPr bwMode="auto">
          <a:xfrm>
            <a:off x="1387921" y="1742403"/>
            <a:ext cx="4826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经过讨论，确定本组的设计方案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8132" name="矩形 48131"/>
          <p:cNvSpPr>
            <a:spLocks noChangeArrowheads="1"/>
          </p:cNvSpPr>
          <p:nvPr/>
        </p:nvSpPr>
        <p:spPr bwMode="auto">
          <a:xfrm>
            <a:off x="1331565" y="4053164"/>
            <a:ext cx="5703888" cy="572464"/>
          </a:xfrm>
          <a:prstGeom prst="rect">
            <a:avLst/>
          </a:prstGeom>
          <a:solidFill>
            <a:schemeClr val="folHlink">
              <a:alpha val="39999"/>
            </a:schemeClr>
          </a:solidFill>
          <a:ln w="9525">
            <a:solidFill>
              <a:schemeClr val="accent2"/>
            </a:solidFill>
            <a:miter lim="800000"/>
          </a:ln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包装盒的形状、尺寸、外表图案等．</a:t>
            </a:r>
          </a:p>
        </p:txBody>
      </p:sp>
      <p:sp>
        <p:nvSpPr>
          <p:cNvPr id="48133" name="文本框 48132"/>
          <p:cNvSpPr txBox="1">
            <a:spLocks noChangeArrowheads="1"/>
          </p:cNvSpPr>
          <p:nvPr/>
        </p:nvSpPr>
        <p:spPr bwMode="auto">
          <a:xfrm>
            <a:off x="1387921" y="2320224"/>
            <a:ext cx="3727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设计方案内容包括：</a:t>
            </a:r>
          </a:p>
        </p:txBody>
      </p:sp>
      <p:pic>
        <p:nvPicPr>
          <p:cNvPr id="48135" name="图片 48134" descr="003388 (19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8497" y="3115590"/>
            <a:ext cx="45894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140312" y="1187719"/>
            <a:ext cx="5867823" cy="495271"/>
            <a:chOff x="732208" y="565823"/>
            <a:chExt cx="5867823" cy="495271"/>
          </a:xfrm>
        </p:grpSpPr>
        <p:grpSp>
          <p:nvGrpSpPr>
            <p:cNvPr id="59398" name="组合 6"/>
            <p:cNvGrpSpPr/>
            <p:nvPr/>
          </p:nvGrpSpPr>
          <p:grpSpPr bwMode="auto">
            <a:xfrm>
              <a:off x="732208" y="565823"/>
              <a:ext cx="1458913" cy="492443"/>
              <a:chOff x="451637" y="540095"/>
              <a:chExt cx="1458433" cy="492761"/>
            </a:xfrm>
          </p:grpSpPr>
          <p:grpSp>
            <p:nvGrpSpPr>
              <p:cNvPr id="59405" name="组合 5"/>
              <p:cNvGrpSpPr/>
              <p:nvPr/>
            </p:nvGrpSpPr>
            <p:grpSpPr bwMode="auto">
              <a:xfrm>
                <a:off x="468723" y="591842"/>
                <a:ext cx="1417171" cy="425725"/>
                <a:chOff x="2177459" y="-557353"/>
                <a:chExt cx="1417171" cy="425725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2177459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2837642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3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59406" name="文本框 11"/>
              <p:cNvSpPr txBox="1">
                <a:spLocks noChangeArrowheads="1"/>
              </p:cNvSpPr>
              <p:nvPr/>
            </p:nvSpPr>
            <p:spPr bwMode="auto">
              <a:xfrm>
                <a:off x="451637" y="540095"/>
                <a:ext cx="1458433" cy="492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2600" b="1" spc="-15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素养考点</a:t>
                </a:r>
              </a:p>
            </p:txBody>
          </p:sp>
        </p:grpSp>
        <p:sp>
          <p:nvSpPr>
            <p:cNvPr id="59399" name="文本框 6"/>
            <p:cNvSpPr txBox="1">
              <a:spLocks noChangeArrowheads="1"/>
            </p:cNvSpPr>
            <p:nvPr/>
          </p:nvSpPr>
          <p:spPr bwMode="auto">
            <a:xfrm>
              <a:off x="2269331" y="599429"/>
              <a:ext cx="43307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设计制作长方体形状的包装盒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2" grpId="0" bldLvl="0" animBg="1"/>
      <p:bldP spid="48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0" b="32039"/>
          <a:stretch>
            <a:fillRect/>
          </a:stretch>
        </p:blipFill>
        <p:spPr>
          <a:xfrm>
            <a:off x="3491108" y="1403373"/>
            <a:ext cx="2406813" cy="1942232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22337" y="915566"/>
            <a:ext cx="1152525" cy="63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设计</a:t>
            </a:r>
            <a:r>
              <a:rPr lang="zh-CN" altLang="en-US" sz="3200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 </a:t>
            </a:r>
            <a:endParaRPr lang="en-US" altLang="zh-CN" sz="3200" dirty="0">
              <a:solidFill>
                <a:srgbClr val="0000FF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1217610" y="3963851"/>
            <a:ext cx="82216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设计、制作出如图所示的纸盒</a:t>
            </a:r>
            <a:r>
              <a:rPr lang="en-US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33308" y="2511266"/>
            <a:ext cx="957313" cy="461665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厘米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19266" y="2839960"/>
            <a:ext cx="957313" cy="461665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厘米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61482" y="3301625"/>
            <a:ext cx="957313" cy="461665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厘米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36"/>
          <p:cNvSpPr txBox="1">
            <a:spLocks noChangeArrowheads="1"/>
          </p:cNvSpPr>
          <p:nvPr/>
        </p:nvSpPr>
        <p:spPr bwMode="auto">
          <a:xfrm rot="1920000">
            <a:off x="6201443" y="2639420"/>
            <a:ext cx="858837" cy="2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D9D9D9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状元成才路</a:t>
            </a:r>
          </a:p>
        </p:txBody>
      </p:sp>
      <p:sp>
        <p:nvSpPr>
          <p:cNvPr id="62467" name="文本框 36"/>
          <p:cNvSpPr txBox="1">
            <a:spLocks noChangeArrowheads="1"/>
          </p:cNvSpPr>
          <p:nvPr/>
        </p:nvSpPr>
        <p:spPr bwMode="auto">
          <a:xfrm rot="1920000">
            <a:off x="6318918" y="3687170"/>
            <a:ext cx="858837" cy="2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800">
                <a:solidFill>
                  <a:srgbClr val="D9D9D9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状元成才路</a:t>
            </a: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92805" y="1660806"/>
            <a:ext cx="614363" cy="579438"/>
            <a:chOff x="1527" y="4613"/>
            <a:chExt cx="807" cy="807"/>
          </a:xfrm>
        </p:grpSpPr>
        <p:sp>
          <p:nvSpPr>
            <p:cNvPr id="6" name="六边形 5"/>
            <p:cNvSpPr/>
            <p:nvPr/>
          </p:nvSpPr>
          <p:spPr>
            <a:xfrm>
              <a:off x="1527" y="4668"/>
              <a:ext cx="807" cy="694"/>
            </a:xfrm>
            <a:prstGeom prst="hexagon">
              <a:avLst/>
            </a:prstGeom>
            <a:solidFill>
              <a:srgbClr val="9FD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000" noProof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477" name="文本框 12"/>
            <p:cNvSpPr txBox="1">
              <a:spLocks noChangeArrowheads="1"/>
            </p:cNvSpPr>
            <p:nvPr/>
          </p:nvSpPr>
          <p:spPr bwMode="auto">
            <a:xfrm>
              <a:off x="1667" y="4613"/>
              <a:ext cx="637" cy="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1</a:t>
              </a: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02513" y="1599729"/>
            <a:ext cx="388686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     先在一张软纸上画出包装盒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平面展开图的草图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；设计时要仔细观察后再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裁纸、折叠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.</a:t>
            </a:r>
          </a:p>
        </p:txBody>
      </p:sp>
      <p:pic>
        <p:nvPicPr>
          <p:cNvPr id="62470" name="图片 3" descr="R430A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530" y="1857656"/>
            <a:ext cx="4132263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46767" y="886222"/>
            <a:ext cx="1527175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步骤 </a:t>
            </a:r>
            <a:r>
              <a:rPr lang="zh-CN" altLang="en-US" sz="3200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495316" y="1299259"/>
            <a:ext cx="73682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在硬纸板上,按照初步设计,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画好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包装盒的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平面展开图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,注意要预留出黏合处,并要适当剪去棱角.在平面展开图上进行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图案与文字的美术设计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884130" y="1393265"/>
            <a:ext cx="611187" cy="584846"/>
            <a:chOff x="1527" y="4596"/>
            <a:chExt cx="807" cy="836"/>
          </a:xfrm>
        </p:grpSpPr>
        <p:sp>
          <p:nvSpPr>
            <p:cNvPr id="13" name="六边形 12"/>
            <p:cNvSpPr/>
            <p:nvPr/>
          </p:nvSpPr>
          <p:spPr>
            <a:xfrm>
              <a:off x="1527" y="4669"/>
              <a:ext cx="807" cy="694"/>
            </a:xfrm>
            <a:prstGeom prst="hexagon">
              <a:avLst/>
            </a:prstGeom>
            <a:solidFill>
              <a:srgbClr val="FF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000" noProof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499" name="文本框 19"/>
            <p:cNvSpPr txBox="1">
              <a:spLocks noChangeArrowheads="1"/>
            </p:cNvSpPr>
            <p:nvPr/>
          </p:nvSpPr>
          <p:spPr bwMode="auto">
            <a:xfrm>
              <a:off x="1667" y="4596"/>
              <a:ext cx="637" cy="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rPr>
                <a:t>2</a:t>
              </a:r>
            </a:p>
          </p:txBody>
        </p:sp>
      </p:grpSp>
      <p:pic>
        <p:nvPicPr>
          <p:cNvPr id="635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767" y="2679140"/>
            <a:ext cx="2061023" cy="210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203325" y="1261587"/>
            <a:ext cx="7512050" cy="1400175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426" tIns="45712" rIns="91426" bIns="45712"/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zh-CN" sz="24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47235" y="1419622"/>
            <a:ext cx="7512050" cy="2144161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通过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问题的解决进一步理解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立体图形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和相应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平面图形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之间的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转化关系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    </a:t>
            </a:r>
            <a:endParaRPr lang="en-US" altLang="zh-CN" sz="2400" b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>
              <a:lnSpc>
                <a:spcPts val="4000"/>
              </a:lnSpc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通过包装纸盒的制作，掌握制作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长方体纸盒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的一般方法，能够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独立制作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出相关的包装盒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．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242672" y="1203496"/>
            <a:ext cx="7050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裁下平面展开图</a:t>
            </a:r>
            <a:r>
              <a:rPr lang="zh-CN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折叠并粘好</a:t>
            </a:r>
            <a:r>
              <a:rPr lang="zh-CN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黏合处,得到长方体包装盒.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31826" y="1271589"/>
            <a:ext cx="611188" cy="581025"/>
            <a:chOff x="1527" y="4596"/>
            <a:chExt cx="807" cy="828"/>
          </a:xfrm>
        </p:grpSpPr>
        <p:sp>
          <p:nvSpPr>
            <p:cNvPr id="13" name="六边形 12"/>
            <p:cNvSpPr/>
            <p:nvPr/>
          </p:nvSpPr>
          <p:spPr>
            <a:xfrm>
              <a:off x="1527" y="4668"/>
              <a:ext cx="807" cy="695"/>
            </a:xfrm>
            <a:prstGeom prst="hexagon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000" noProof="1"/>
            </a:p>
          </p:txBody>
        </p:sp>
        <p:sp>
          <p:nvSpPr>
            <p:cNvPr id="64525" name="文本框 19"/>
            <p:cNvSpPr txBox="1">
              <a:spLocks noChangeArrowheads="1"/>
            </p:cNvSpPr>
            <p:nvPr/>
          </p:nvSpPr>
          <p:spPr bwMode="auto">
            <a:xfrm>
              <a:off x="1667" y="4596"/>
              <a:ext cx="637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</a:p>
          </p:txBody>
        </p:sp>
      </p:grpSp>
      <p:grpSp>
        <p:nvGrpSpPr>
          <p:cNvPr id="3104" name="组合 64"/>
          <p:cNvGrpSpPr/>
          <p:nvPr/>
        </p:nvGrpSpPr>
        <p:grpSpPr>
          <a:xfrm flipH="1">
            <a:off x="796925" y="2851782"/>
            <a:ext cx="7796522" cy="516257"/>
            <a:chOff x="0" y="0"/>
            <a:chExt cx="11113477" cy="515592"/>
          </a:xfrm>
          <a:solidFill>
            <a:srgbClr val="FF6F6F"/>
          </a:solidFill>
        </p:grpSpPr>
        <p:sp>
          <p:nvSpPr>
            <p:cNvPr id="3105" name="直接连接符 52"/>
            <p:cNvSpPr/>
            <p:nvPr/>
          </p:nvSpPr>
          <p:spPr>
            <a:xfrm>
              <a:off x="0" y="257796"/>
              <a:ext cx="11113477" cy="1"/>
            </a:xfrm>
            <a:prstGeom prst="line">
              <a:avLst/>
            </a:prstGeom>
            <a:grpFill/>
            <a:ln w="25400" cap="flat" cmpd="sng">
              <a:solidFill>
                <a:srgbClr val="FF99CC"/>
              </a:solidFill>
              <a:prstDash val="sysDash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3200" noProof="1">
                <a:latin typeface="Times New Roman" panose="02020603050405020304" charset="0"/>
                <a:ea typeface="HY얕은샘물M" pitchFamily="18" charset="-127"/>
              </a:endParaRPr>
            </a:p>
          </p:txBody>
        </p:sp>
        <p:sp>
          <p:nvSpPr>
            <p:cNvPr id="3106" name="Freeform 5"/>
            <p:cNvSpPr>
              <a:spLocks noEditPoints="1"/>
            </p:cNvSpPr>
            <p:nvPr/>
          </p:nvSpPr>
          <p:spPr>
            <a:xfrm rot="16200000">
              <a:off x="9907425" y="-55075"/>
              <a:ext cx="515592" cy="625742"/>
            </a:xfrm>
            <a:custGeom>
              <a:avLst/>
              <a:gdLst>
                <a:gd name="txL" fmla="*/ 0 w 90"/>
                <a:gd name="txT" fmla="*/ 0 h 110"/>
                <a:gd name="txR" fmla="*/ 90 w 90"/>
                <a:gd name="txB" fmla="*/ 110 h 110"/>
              </a:gdLst>
              <a:ahLst/>
              <a:cxnLst>
                <a:cxn ang="0">
                  <a:pos x="85" y="84"/>
                </a:cxn>
                <a:cxn ang="0">
                  <a:pos x="72" y="74"/>
                </a:cxn>
                <a:cxn ang="0">
                  <a:pos x="61" y="75"/>
                </a:cxn>
                <a:cxn ang="0">
                  <a:pos x="51" y="57"/>
                </a:cxn>
                <a:cxn ang="0">
                  <a:pos x="74" y="13"/>
                </a:cxn>
                <a:cxn ang="0">
                  <a:pos x="71" y="0"/>
                </a:cxn>
                <a:cxn ang="0">
                  <a:pos x="45" y="46"/>
                </a:cxn>
                <a:cxn ang="0">
                  <a:pos x="18" y="0"/>
                </a:cxn>
                <a:cxn ang="0">
                  <a:pos x="16" y="13"/>
                </a:cxn>
                <a:cxn ang="0">
                  <a:pos x="39" y="57"/>
                </a:cxn>
                <a:cxn ang="0">
                  <a:pos x="29" y="75"/>
                </a:cxn>
                <a:cxn ang="0">
                  <a:pos x="18" y="74"/>
                </a:cxn>
                <a:cxn ang="0">
                  <a:pos x="5" y="84"/>
                </a:cxn>
                <a:cxn ang="0">
                  <a:pos x="10" y="108"/>
                </a:cxn>
                <a:cxn ang="0">
                  <a:pos x="21" y="109"/>
                </a:cxn>
                <a:cxn ang="0">
                  <a:pos x="33" y="100"/>
                </a:cxn>
                <a:cxn ang="0">
                  <a:pos x="36" y="93"/>
                </a:cxn>
                <a:cxn ang="0">
                  <a:pos x="36" y="93"/>
                </a:cxn>
                <a:cxn ang="0">
                  <a:pos x="36" y="92"/>
                </a:cxn>
                <a:cxn ang="0">
                  <a:pos x="45" y="67"/>
                </a:cxn>
                <a:cxn ang="0">
                  <a:pos x="54" y="92"/>
                </a:cxn>
                <a:cxn ang="0">
                  <a:pos x="54" y="93"/>
                </a:cxn>
                <a:cxn ang="0">
                  <a:pos x="54" y="93"/>
                </a:cxn>
                <a:cxn ang="0">
                  <a:pos x="57" y="100"/>
                </a:cxn>
                <a:cxn ang="0">
                  <a:pos x="69" y="109"/>
                </a:cxn>
                <a:cxn ang="0">
                  <a:pos x="80" y="108"/>
                </a:cxn>
                <a:cxn ang="0">
                  <a:pos x="85" y="84"/>
                </a:cxn>
                <a:cxn ang="0">
                  <a:pos x="26" y="95"/>
                </a:cxn>
                <a:cxn ang="0">
                  <a:pos x="19" y="101"/>
                </a:cxn>
                <a:cxn ang="0">
                  <a:pos x="14" y="101"/>
                </a:cxn>
                <a:cxn ang="0">
                  <a:pos x="13" y="88"/>
                </a:cxn>
                <a:cxn ang="0">
                  <a:pos x="20" y="82"/>
                </a:cxn>
                <a:cxn ang="0">
                  <a:pos x="24" y="83"/>
                </a:cxn>
                <a:cxn ang="0">
                  <a:pos x="26" y="95"/>
                </a:cxn>
                <a:cxn ang="0">
                  <a:pos x="45" y="58"/>
                </a:cxn>
                <a:cxn ang="0">
                  <a:pos x="42" y="55"/>
                </a:cxn>
                <a:cxn ang="0">
                  <a:pos x="45" y="52"/>
                </a:cxn>
                <a:cxn ang="0">
                  <a:pos x="48" y="55"/>
                </a:cxn>
                <a:cxn ang="0">
                  <a:pos x="45" y="58"/>
                </a:cxn>
                <a:cxn ang="0">
                  <a:pos x="76" y="101"/>
                </a:cxn>
                <a:cxn ang="0">
                  <a:pos x="71" y="101"/>
                </a:cxn>
                <a:cxn ang="0">
                  <a:pos x="64" y="95"/>
                </a:cxn>
                <a:cxn ang="0">
                  <a:pos x="65" y="83"/>
                </a:cxn>
                <a:cxn ang="0">
                  <a:pos x="70" y="82"/>
                </a:cxn>
                <a:cxn ang="0">
                  <a:pos x="77" y="88"/>
                </a:cxn>
                <a:cxn ang="0">
                  <a:pos x="76" y="101"/>
                </a:cxn>
              </a:cxnLst>
              <a:rect l="txL" t="txT" r="txR" b="txB"/>
              <a:pathLst>
                <a:path w="90" h="110">
                  <a:moveTo>
                    <a:pt x="85" y="84"/>
                  </a:moveTo>
                  <a:cubicBezTo>
                    <a:pt x="82" y="79"/>
                    <a:pt x="77" y="75"/>
                    <a:pt x="72" y="74"/>
                  </a:cubicBezTo>
                  <a:cubicBezTo>
                    <a:pt x="69" y="73"/>
                    <a:pt x="65" y="73"/>
                    <a:pt x="61" y="75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45"/>
                    <a:pt x="71" y="17"/>
                    <a:pt x="74" y="13"/>
                  </a:cubicBezTo>
                  <a:cubicBezTo>
                    <a:pt x="77" y="7"/>
                    <a:pt x="71" y="0"/>
                    <a:pt x="71" y="0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3" y="7"/>
                    <a:pt x="16" y="13"/>
                  </a:cubicBezTo>
                  <a:cubicBezTo>
                    <a:pt x="18" y="17"/>
                    <a:pt x="32" y="45"/>
                    <a:pt x="39" y="57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5" y="73"/>
                    <a:pt x="21" y="73"/>
                    <a:pt x="18" y="74"/>
                  </a:cubicBezTo>
                  <a:cubicBezTo>
                    <a:pt x="13" y="75"/>
                    <a:pt x="8" y="79"/>
                    <a:pt x="5" y="84"/>
                  </a:cubicBezTo>
                  <a:cubicBezTo>
                    <a:pt x="0" y="93"/>
                    <a:pt x="2" y="104"/>
                    <a:pt x="10" y="108"/>
                  </a:cubicBezTo>
                  <a:cubicBezTo>
                    <a:pt x="13" y="110"/>
                    <a:pt x="17" y="110"/>
                    <a:pt x="21" y="109"/>
                  </a:cubicBezTo>
                  <a:cubicBezTo>
                    <a:pt x="26" y="108"/>
                    <a:pt x="30" y="105"/>
                    <a:pt x="33" y="100"/>
                  </a:cubicBezTo>
                  <a:cubicBezTo>
                    <a:pt x="34" y="97"/>
                    <a:pt x="35" y="95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8" y="78"/>
                    <a:pt x="42" y="70"/>
                    <a:pt x="45" y="67"/>
                  </a:cubicBezTo>
                  <a:cubicBezTo>
                    <a:pt x="48" y="70"/>
                    <a:pt x="52" y="78"/>
                    <a:pt x="54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5" y="95"/>
                    <a:pt x="55" y="97"/>
                    <a:pt x="57" y="100"/>
                  </a:cubicBezTo>
                  <a:cubicBezTo>
                    <a:pt x="60" y="105"/>
                    <a:pt x="64" y="108"/>
                    <a:pt x="69" y="109"/>
                  </a:cubicBezTo>
                  <a:cubicBezTo>
                    <a:pt x="73" y="110"/>
                    <a:pt x="77" y="110"/>
                    <a:pt x="80" y="108"/>
                  </a:cubicBezTo>
                  <a:cubicBezTo>
                    <a:pt x="88" y="104"/>
                    <a:pt x="90" y="93"/>
                    <a:pt x="85" y="84"/>
                  </a:cubicBezTo>
                  <a:moveTo>
                    <a:pt x="26" y="95"/>
                  </a:moveTo>
                  <a:cubicBezTo>
                    <a:pt x="24" y="98"/>
                    <a:pt x="21" y="100"/>
                    <a:pt x="19" y="101"/>
                  </a:cubicBezTo>
                  <a:cubicBezTo>
                    <a:pt x="17" y="101"/>
                    <a:pt x="16" y="102"/>
                    <a:pt x="14" y="101"/>
                  </a:cubicBezTo>
                  <a:cubicBezTo>
                    <a:pt x="11" y="99"/>
                    <a:pt x="10" y="93"/>
                    <a:pt x="13" y="88"/>
                  </a:cubicBezTo>
                  <a:cubicBezTo>
                    <a:pt x="14" y="85"/>
                    <a:pt x="17" y="83"/>
                    <a:pt x="20" y="82"/>
                  </a:cubicBezTo>
                  <a:cubicBezTo>
                    <a:pt x="21" y="82"/>
                    <a:pt x="23" y="82"/>
                    <a:pt x="24" y="83"/>
                  </a:cubicBezTo>
                  <a:cubicBezTo>
                    <a:pt x="28" y="85"/>
                    <a:pt x="28" y="90"/>
                    <a:pt x="26" y="95"/>
                  </a:cubicBezTo>
                  <a:moveTo>
                    <a:pt x="45" y="58"/>
                  </a:moveTo>
                  <a:cubicBezTo>
                    <a:pt x="43" y="58"/>
                    <a:pt x="42" y="57"/>
                    <a:pt x="42" y="55"/>
                  </a:cubicBezTo>
                  <a:cubicBezTo>
                    <a:pt x="42" y="53"/>
                    <a:pt x="43" y="52"/>
                    <a:pt x="45" y="52"/>
                  </a:cubicBezTo>
                  <a:cubicBezTo>
                    <a:pt x="47" y="52"/>
                    <a:pt x="48" y="53"/>
                    <a:pt x="48" y="55"/>
                  </a:cubicBezTo>
                  <a:cubicBezTo>
                    <a:pt x="48" y="57"/>
                    <a:pt x="47" y="58"/>
                    <a:pt x="45" y="58"/>
                  </a:cubicBezTo>
                  <a:moveTo>
                    <a:pt x="76" y="101"/>
                  </a:moveTo>
                  <a:cubicBezTo>
                    <a:pt x="74" y="102"/>
                    <a:pt x="72" y="101"/>
                    <a:pt x="71" y="101"/>
                  </a:cubicBezTo>
                  <a:cubicBezTo>
                    <a:pt x="69" y="100"/>
                    <a:pt x="66" y="98"/>
                    <a:pt x="64" y="95"/>
                  </a:cubicBezTo>
                  <a:cubicBezTo>
                    <a:pt x="61" y="90"/>
                    <a:pt x="62" y="85"/>
                    <a:pt x="65" y="83"/>
                  </a:cubicBezTo>
                  <a:cubicBezTo>
                    <a:pt x="67" y="82"/>
                    <a:pt x="69" y="82"/>
                    <a:pt x="70" y="82"/>
                  </a:cubicBezTo>
                  <a:cubicBezTo>
                    <a:pt x="73" y="83"/>
                    <a:pt x="75" y="85"/>
                    <a:pt x="77" y="88"/>
                  </a:cubicBezTo>
                  <a:cubicBezTo>
                    <a:pt x="80" y="93"/>
                    <a:pt x="79" y="99"/>
                    <a:pt x="76" y="101"/>
                  </a:cubicBezTo>
                </a:path>
              </a:pathLst>
            </a:custGeom>
            <a:solidFill>
              <a:srgbClr val="9FD5ED"/>
            </a:solidFill>
            <a:ln w="9525">
              <a:noFill/>
              <a:miter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sz="3200" noProof="1">
                <a:solidFill>
                  <a:srgbClr val="000000"/>
                </a:solidFill>
                <a:latin typeface="Times New Roman" panose="0202060305040502030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1136548" y="3703897"/>
            <a:ext cx="7559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各小组展示成果</a:t>
            </a:r>
            <a:r>
              <a:rPr lang="en-US" altLang="zh-CN" sz="2400" b="1">
                <a:latin typeface="宋体" panose="02010600030101010101" pitchFamily="2" charset="-122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9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"/>
          <p:cNvSpPr txBox="1">
            <a:spLocks noChangeArrowheads="1"/>
          </p:cNvSpPr>
          <p:nvPr/>
        </p:nvSpPr>
        <p:spPr bwMode="auto">
          <a:xfrm>
            <a:off x="946314" y="987574"/>
            <a:ext cx="75549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err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下列四张正方形硬纸片，剪去阴影部分后，如果沿虚线折叠，可以围成一个封闭的长方体包装盒的是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 (        )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65539" name="组合 4"/>
          <p:cNvGrpSpPr/>
          <p:nvPr/>
        </p:nvGrpSpPr>
        <p:grpSpPr bwMode="auto">
          <a:xfrm>
            <a:off x="1168946" y="2320105"/>
            <a:ext cx="7236460" cy="1676033"/>
            <a:chOff x="1365" y="4095"/>
            <a:chExt cx="11395" cy="2639"/>
          </a:xfrm>
        </p:grpSpPr>
        <p:sp>
          <p:nvSpPr>
            <p:cNvPr id="65545" name="文本框 36"/>
            <p:cNvSpPr txBox="1">
              <a:spLocks noChangeArrowheads="1"/>
            </p:cNvSpPr>
            <p:nvPr/>
          </p:nvSpPr>
          <p:spPr bwMode="auto">
            <a:xfrm rot="1920000">
              <a:off x="10453" y="4677"/>
              <a:ext cx="13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D9D9D9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状元成才路</a:t>
              </a:r>
            </a:p>
          </p:txBody>
        </p:sp>
        <p:sp>
          <p:nvSpPr>
            <p:cNvPr id="65546" name="文本框 36"/>
            <p:cNvSpPr txBox="1">
              <a:spLocks noChangeArrowheads="1"/>
            </p:cNvSpPr>
            <p:nvPr/>
          </p:nvSpPr>
          <p:spPr bwMode="auto">
            <a:xfrm rot="1920000">
              <a:off x="8428" y="5402"/>
              <a:ext cx="13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D9D9D9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状元成才路</a:t>
              </a:r>
            </a:p>
          </p:txBody>
        </p:sp>
        <p:sp>
          <p:nvSpPr>
            <p:cNvPr id="65547" name="文本框 36"/>
            <p:cNvSpPr txBox="1">
              <a:spLocks noChangeArrowheads="1"/>
            </p:cNvSpPr>
            <p:nvPr/>
          </p:nvSpPr>
          <p:spPr bwMode="auto">
            <a:xfrm rot="1920000">
              <a:off x="4555" y="5907"/>
              <a:ext cx="1353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D9D9D9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状元成才路</a:t>
              </a:r>
            </a:p>
          </p:txBody>
        </p:sp>
        <p:sp>
          <p:nvSpPr>
            <p:cNvPr id="65548" name="文本框 36"/>
            <p:cNvSpPr txBox="1">
              <a:spLocks noChangeArrowheads="1"/>
            </p:cNvSpPr>
            <p:nvPr/>
          </p:nvSpPr>
          <p:spPr bwMode="auto">
            <a:xfrm rot="1920000">
              <a:off x="1553" y="6395"/>
              <a:ext cx="13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D9D9D9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状元成才路</a:t>
              </a:r>
            </a:p>
          </p:txBody>
        </p:sp>
        <p:sp>
          <p:nvSpPr>
            <p:cNvPr id="65549" name="文本框 36"/>
            <p:cNvSpPr txBox="1">
              <a:spLocks noChangeArrowheads="1"/>
            </p:cNvSpPr>
            <p:nvPr/>
          </p:nvSpPr>
          <p:spPr bwMode="auto">
            <a:xfrm rot="1920000">
              <a:off x="10638" y="6327"/>
              <a:ext cx="13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800">
                  <a:solidFill>
                    <a:srgbClr val="D9D9D9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状元成才路</a:t>
              </a:r>
            </a:p>
          </p:txBody>
        </p:sp>
        <p:pic>
          <p:nvPicPr>
            <p:cNvPr id="65550" name="图片 5" descr="R480-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657" b="60795"/>
            <a:stretch>
              <a:fillRect/>
            </a:stretch>
          </p:blipFill>
          <p:spPr bwMode="auto">
            <a:xfrm>
              <a:off x="1365" y="4220"/>
              <a:ext cx="2498" cy="2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51" name="图片 9" descr="R480-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12" r="65657" b="9795"/>
            <a:stretch>
              <a:fillRect/>
            </a:stretch>
          </p:blipFill>
          <p:spPr bwMode="auto">
            <a:xfrm>
              <a:off x="7418" y="4095"/>
              <a:ext cx="2495" cy="2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52" name="图片 10" descr="R480-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591" t="-1526" r="-185" b="61707"/>
            <a:stretch>
              <a:fillRect/>
            </a:stretch>
          </p:blipFill>
          <p:spPr bwMode="auto">
            <a:xfrm>
              <a:off x="3873" y="4126"/>
              <a:ext cx="2805" cy="2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53" name="图片 11" descr="R480-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90" t="50214" b="9596"/>
            <a:stretch>
              <a:fillRect/>
            </a:stretch>
          </p:blipFill>
          <p:spPr bwMode="auto">
            <a:xfrm>
              <a:off x="10135" y="4095"/>
              <a:ext cx="2625" cy="2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487116" y="1657642"/>
            <a:ext cx="519113" cy="49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  <a:sym typeface="黑体" panose="02010609060101010101" pitchFamily="49" charset="-122"/>
              </a:rPr>
              <a:t>C</a:t>
            </a:r>
            <a:endParaRPr lang="en-US" altLang="zh-CN" sz="2400" b="1" i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  <a:sym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76" y="1013957"/>
            <a:ext cx="649038" cy="64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646905" y="3887535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8801" y="3897444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17002" y="3896425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94534" y="3847237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3"/>
          <p:cNvSpPr txBox="1">
            <a:spLocks noChangeArrowheads="1"/>
          </p:cNvSpPr>
          <p:nvPr/>
        </p:nvSpPr>
        <p:spPr bwMode="auto">
          <a:xfrm>
            <a:off x="720725" y="1226621"/>
            <a:ext cx="782161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正方体的表面沿某些棱剪开，展成如图所示的平面图形，则原正方体中与“创”字所在的面相对的面上标的字是   （　　）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A．庆  	B．力	</a:t>
            </a: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C．大   	D．魅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20466" y="2426950"/>
            <a:ext cx="467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  <a:sym typeface="宋体" panose="02010600030101010101" pitchFamily="2" charset="-122"/>
              </a:rPr>
              <a:t>A</a:t>
            </a:r>
          </a:p>
        </p:txBody>
      </p:sp>
      <p:pic>
        <p:nvPicPr>
          <p:cNvPr id="67588" name="图片 -2147482614"/>
          <p:cNvPicPr>
            <a:picLocks noRot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1276" y="2762625"/>
            <a:ext cx="2266950" cy="1707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9"/>
          <p:cNvSpPr txBox="1">
            <a:spLocks noChangeArrowheads="1"/>
          </p:cNvSpPr>
          <p:nvPr/>
        </p:nvSpPr>
        <p:spPr bwMode="auto">
          <a:xfrm>
            <a:off x="411801" y="1077999"/>
            <a:ext cx="820341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选项中哪一个图形是图中正方体的平面展开图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     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</a:t>
            </a:r>
          </a:p>
        </p:txBody>
      </p:sp>
      <p:pic>
        <p:nvPicPr>
          <p:cNvPr id="68611" name="图片 2" descr="BBD4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6" b="13603"/>
          <a:stretch>
            <a:fillRect/>
          </a:stretch>
        </p:blipFill>
        <p:spPr bwMode="auto">
          <a:xfrm>
            <a:off x="593726" y="2508250"/>
            <a:ext cx="8043863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图片 1" descr="BBD4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37"/>
          <a:stretch>
            <a:fillRect/>
          </a:stretch>
        </p:blipFill>
        <p:spPr bwMode="auto">
          <a:xfrm>
            <a:off x="7783365" y="1255326"/>
            <a:ext cx="83185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9" name="文本框 5"/>
          <p:cNvSpPr txBox="1">
            <a:spLocks noChangeArrowheads="1"/>
          </p:cNvSpPr>
          <p:nvPr/>
        </p:nvSpPr>
        <p:spPr bwMode="auto">
          <a:xfrm>
            <a:off x="7783365" y="1104042"/>
            <a:ext cx="427037" cy="49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18" name="矩形 17"/>
          <p:cNvSpPr/>
          <p:nvPr/>
        </p:nvSpPr>
        <p:spPr>
          <a:xfrm>
            <a:off x="1090064" y="4000501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0736" y="3973424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9277" y="3973424"/>
            <a:ext cx="484428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61145" y="4000499"/>
            <a:ext cx="466794" cy="461665"/>
          </a:xfrm>
          <a:prstGeom prst="rect">
            <a:avLst/>
          </a:prstGeom>
        </p:spPr>
        <p:txBody>
          <a:bodyPr wrap="none" lIns="91426" tIns="45712" rIns="91426" bIns="45712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2" name="文本框 99"/>
          <p:cNvSpPr txBox="1">
            <a:spLocks noChangeArrowheads="1"/>
          </p:cNvSpPr>
          <p:nvPr/>
        </p:nvSpPr>
        <p:spPr bwMode="auto">
          <a:xfrm>
            <a:off x="861219" y="1235711"/>
            <a:ext cx="7488237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3.</a:t>
            </a: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下列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平面展开图是由5个大小相同的正方形组成，其中沿正方形的边不能折成无盖小方盒的是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　</a:t>
            </a:r>
            <a:r>
              <a:rPr lang="en-US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</a:t>
            </a: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</a:t>
            </a:r>
            <a:endParaRPr lang="zh-CN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 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	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	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87055" name="文本框 1"/>
          <p:cNvSpPr txBox="1">
            <a:spLocks noChangeArrowheads="1"/>
          </p:cNvSpPr>
          <p:nvPr/>
        </p:nvSpPr>
        <p:spPr bwMode="auto">
          <a:xfrm>
            <a:off x="6920003" y="1751259"/>
            <a:ext cx="395288" cy="49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84774" y="2627447"/>
            <a:ext cx="1437794" cy="720000"/>
            <a:chOff x="1328371" y="3124198"/>
            <a:chExt cx="1437794" cy="720000"/>
          </a:xfrm>
          <a:effectLst/>
        </p:grpSpPr>
        <p:sp>
          <p:nvSpPr>
            <p:cNvPr id="3" name="矩形 2"/>
            <p:cNvSpPr/>
            <p:nvPr/>
          </p:nvSpPr>
          <p:spPr>
            <a:xfrm>
              <a:off x="132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8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46165" y="312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06165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688371" y="348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10492" y="2617968"/>
            <a:ext cx="1077975" cy="1083810"/>
            <a:chOff x="1688190" y="3124198"/>
            <a:chExt cx="1077975" cy="1083810"/>
          </a:xfrm>
          <a:effectLst/>
        </p:grpSpPr>
        <p:sp>
          <p:nvSpPr>
            <p:cNvPr id="35" name="矩形 34"/>
            <p:cNvSpPr/>
            <p:nvPr/>
          </p:nvSpPr>
          <p:spPr>
            <a:xfrm>
              <a:off x="1688190" y="384800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8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046165" y="312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406165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688371" y="348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72507" y="2599848"/>
            <a:ext cx="1080000" cy="1079999"/>
            <a:chOff x="1328371" y="3124199"/>
            <a:chExt cx="1080000" cy="1079999"/>
          </a:xfrm>
          <a:effectLst/>
        </p:grpSpPr>
        <p:sp>
          <p:nvSpPr>
            <p:cNvPr id="41" name="矩形 40"/>
            <p:cNvSpPr/>
            <p:nvPr/>
          </p:nvSpPr>
          <p:spPr>
            <a:xfrm>
              <a:off x="132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8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048371" y="348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48371" y="384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688371" y="348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48939" y="2375013"/>
            <a:ext cx="1078965" cy="1086734"/>
            <a:chOff x="1327200" y="2760298"/>
            <a:chExt cx="1078965" cy="1086734"/>
          </a:xfrm>
          <a:effectLst/>
        </p:grpSpPr>
        <p:sp>
          <p:nvSpPr>
            <p:cNvPr id="47" name="矩形 46"/>
            <p:cNvSpPr/>
            <p:nvPr/>
          </p:nvSpPr>
          <p:spPr>
            <a:xfrm>
              <a:off x="132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88371" y="3124199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046165" y="31241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27200" y="3487032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688371" y="2760298"/>
              <a:ext cx="360000" cy="3600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91680" y="1635646"/>
            <a:ext cx="6480720" cy="120031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制作立体图形时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要先将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立体图转化为平面图形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(平面展开图)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，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再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转化为立体图形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(折叠).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6010" y="1923678"/>
            <a:ext cx="5987009" cy="715564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完成课后练习题</a:t>
            </a:r>
            <a:r>
              <a:rPr lang="en-US" altLang="zh-CN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476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5"/>
          <p:cNvSpPr txBox="1">
            <a:spLocks noChangeArrowheads="1"/>
          </p:cNvSpPr>
          <p:nvPr/>
        </p:nvSpPr>
        <p:spPr bwMode="auto">
          <a:xfrm>
            <a:off x="476166" y="843558"/>
            <a:ext cx="820230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“鲁班锁”是一种立体插接玩具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是由中国</a:t>
            </a: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古代房屋的榫卯结构转化而来的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因为鲁班是中</a:t>
            </a: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国木工的始祖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所以得名“鲁班锁”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.“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鲁班锁”</a:t>
            </a: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一般由六根短木组成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中间有缺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缺缺结合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以十字双交卡榫组成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将木块大小不一的卡榫精准放置才能组合成功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而且只要抽掉一根木条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整个接合的木块就会散架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古老的中国智慧对今天我们所学内容有什么启示呢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?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074" y="987574"/>
            <a:ext cx="13239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6146"/>
          <p:cNvSpPr>
            <a:spLocks noChangeArrowheads="1"/>
          </p:cNvSpPr>
          <p:nvPr/>
        </p:nvSpPr>
        <p:spPr bwMode="auto">
          <a:xfrm>
            <a:off x="562770" y="1707654"/>
            <a:ext cx="523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   观察作为参考物的包装盒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148" name="矩形 6147"/>
          <p:cNvSpPr>
            <a:spLocks noChangeArrowheads="1"/>
          </p:cNvSpPr>
          <p:nvPr/>
        </p:nvSpPr>
        <p:spPr bwMode="auto">
          <a:xfrm>
            <a:off x="550660" y="2173348"/>
            <a:ext cx="8568952" cy="49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）长方体是由几个面、多少条棱、多少个顶点组成的呢？</a:t>
            </a:r>
          </a:p>
        </p:txBody>
      </p:sp>
      <p:pic>
        <p:nvPicPr>
          <p:cNvPr id="6152" name="图片 6151" descr="g2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008" y="3212869"/>
            <a:ext cx="216058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6154" descr="png-00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34139"/>
            <a:ext cx="10763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文本框 6151"/>
          <p:cNvSpPr txBox="1">
            <a:spLocks noChangeArrowheads="1"/>
          </p:cNvSpPr>
          <p:nvPr/>
        </p:nvSpPr>
        <p:spPr bwMode="auto">
          <a:xfrm>
            <a:off x="4098812" y="1085183"/>
            <a:ext cx="420687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设计制作长方体形状的包装盒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879542" y="3131967"/>
            <a:ext cx="1562632" cy="1422056"/>
            <a:chOff x="1763713" y="2411413"/>
            <a:chExt cx="1943100" cy="1820862"/>
          </a:xfrm>
        </p:grpSpPr>
        <p:pic>
          <p:nvPicPr>
            <p:cNvPr id="20" name="图片 19" descr="5-11墨水盒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713" y="2411413"/>
              <a:ext cx="1943100" cy="182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4993">
              <a:off x="2199213" y="2565033"/>
              <a:ext cx="476202" cy="35580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1016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62256">
              <a:off x="2749785" y="2721231"/>
              <a:ext cx="400366" cy="162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014" y="3458908"/>
              <a:ext cx="230864" cy="230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8" name="组合 17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60374" y="916940"/>
                <a:ext cx="1558532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矩形 57347"/>
          <p:cNvSpPr>
            <a:spLocks noChangeArrowheads="1"/>
          </p:cNvSpPr>
          <p:nvPr/>
        </p:nvSpPr>
        <p:spPr bwMode="auto">
          <a:xfrm>
            <a:off x="969456" y="1131590"/>
            <a:ext cx="7560840" cy="1754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）长方体的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个面是平面图形还是立体图形？是什么形状？长方体中各个面之间有什么位置关系？形状有什么关系？面积呢？</a:t>
            </a:r>
          </a:p>
        </p:txBody>
      </p:sp>
      <p:pic>
        <p:nvPicPr>
          <p:cNvPr id="57349" name="图片 57348" descr="g2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126" y="3003798"/>
            <a:ext cx="23241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44034"/>
          <p:cNvSpPr txBox="1">
            <a:spLocks noChangeArrowheads="1"/>
          </p:cNvSpPr>
          <p:nvPr/>
        </p:nvSpPr>
        <p:spPr bwMode="auto">
          <a:xfrm>
            <a:off x="1094074" y="1203598"/>
            <a:ext cx="7177088" cy="49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）长方体的棱在大小和位置有什么特殊的关系呢？</a:t>
            </a:r>
          </a:p>
        </p:txBody>
      </p:sp>
      <p:pic>
        <p:nvPicPr>
          <p:cNvPr id="44036" name="图片 44035" descr="g2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55726"/>
            <a:ext cx="2647950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矩形 45061"/>
          <p:cNvSpPr>
            <a:spLocks noChangeArrowheads="1"/>
          </p:cNvSpPr>
          <p:nvPr/>
        </p:nvSpPr>
        <p:spPr bwMode="auto">
          <a:xfrm>
            <a:off x="969962" y="987574"/>
            <a:ext cx="6827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500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拆开观察长方体包装盒的展开图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3" name="图片 45062" descr="5-12墨水盒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263" y="2787650"/>
            <a:ext cx="1943100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8" name="右箭头 45067"/>
          <p:cNvSpPr>
            <a:spLocks noChangeArrowheads="1"/>
          </p:cNvSpPr>
          <p:nvPr/>
        </p:nvSpPr>
        <p:spPr bwMode="auto">
          <a:xfrm>
            <a:off x="3816350" y="3165476"/>
            <a:ext cx="1135063" cy="865188"/>
          </a:xfrm>
          <a:prstGeom prst="rightArrow">
            <a:avLst>
              <a:gd name="adj1" fmla="val 50000"/>
              <a:gd name="adj2" fmla="val 32768"/>
            </a:avLst>
          </a:prstGeom>
          <a:solidFill>
            <a:srgbClr val="99CC00">
              <a:alpha val="56862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1426" tIns="45712" rIns="91426" bIns="45712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展开</a:t>
            </a:r>
          </a:p>
        </p:txBody>
      </p:sp>
      <p:sp>
        <p:nvSpPr>
          <p:cNvPr id="50183" name="矩形 2"/>
          <p:cNvSpPr>
            <a:spLocks noChangeArrowheads="1"/>
          </p:cNvSpPr>
          <p:nvPr/>
        </p:nvSpPr>
        <p:spPr bwMode="auto">
          <a:xfrm>
            <a:off x="1008063" y="1363085"/>
            <a:ext cx="7884417" cy="12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（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）将每一组的纸制长方体沿棱剪开，展开成一个完整的平面展开图，需要剪开多少条棱？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504838" y="2661862"/>
            <a:ext cx="1943100" cy="1820862"/>
            <a:chOff x="1763713" y="2411413"/>
            <a:chExt cx="1943100" cy="1820862"/>
          </a:xfrm>
        </p:grpSpPr>
        <p:pic>
          <p:nvPicPr>
            <p:cNvPr id="15" name="图片 14" descr="5-11墨水盒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713" y="2411413"/>
              <a:ext cx="1943100" cy="1820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34993">
              <a:off x="2199213" y="2565033"/>
              <a:ext cx="476202" cy="35580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1016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62256">
              <a:off x="2749785" y="2721231"/>
              <a:ext cx="400366" cy="162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014" y="3458908"/>
              <a:ext cx="230864" cy="230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3059832" y="4011910"/>
            <a:ext cx="3544664" cy="58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长方体展开图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085976" y="1322792"/>
            <a:ext cx="1878805" cy="2189162"/>
            <a:chOff x="1865313" y="1287463"/>
            <a:chExt cx="1878805" cy="2189162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305050" y="1287463"/>
              <a:ext cx="100012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305050" y="1287463"/>
              <a:ext cx="0" cy="21891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95650" y="1287463"/>
              <a:ext cx="0" cy="218916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295525" y="3459163"/>
              <a:ext cx="100012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865313" y="1525588"/>
              <a:ext cx="18780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66106" y="2415381"/>
              <a:ext cx="18780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290762" y="2649538"/>
              <a:ext cx="100012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74838" y="1525588"/>
              <a:ext cx="0" cy="8897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3741738" y="1501775"/>
              <a:ext cx="0" cy="93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518944" y="1322792"/>
            <a:ext cx="1878012" cy="2284312"/>
            <a:chOff x="5122863" y="1287463"/>
            <a:chExt cx="1878012" cy="228431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5122863" y="1287463"/>
              <a:ext cx="0" cy="93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22863" y="1317626"/>
              <a:ext cx="18780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122863" y="2188539"/>
              <a:ext cx="18780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989763" y="1298576"/>
              <a:ext cx="0" cy="90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600700" y="1298576"/>
              <a:ext cx="0" cy="22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496050" y="1303775"/>
              <a:ext cx="0" cy="22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600700" y="2432576"/>
              <a:ext cx="8953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614194" y="3318401"/>
              <a:ext cx="8953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600700" y="3547526"/>
              <a:ext cx="8953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2466"/>
          <p:cNvSpPr txBox="1">
            <a:spLocks noChangeArrowheads="1"/>
          </p:cNvSpPr>
          <p:nvPr/>
        </p:nvSpPr>
        <p:spPr bwMode="auto">
          <a:xfrm>
            <a:off x="2770189" y="4086225"/>
            <a:ext cx="4394099" cy="58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buNone/>
              <a:defRPr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sz="3200" dirty="0"/>
              <a:t>包装纸盒的展开图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95513" y="1220789"/>
            <a:ext cx="5022850" cy="2492375"/>
            <a:chOff x="2195513" y="1220788"/>
            <a:chExt cx="5022850" cy="2492375"/>
          </a:xfrm>
        </p:grpSpPr>
        <p:pic>
          <p:nvPicPr>
            <p:cNvPr id="62466" name="图片 62465" descr="2008080510043323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513" y="1220788"/>
              <a:ext cx="5022850" cy="249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979" y="2207306"/>
              <a:ext cx="788440" cy="4589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311" y="2196001"/>
              <a:ext cx="394220" cy="570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4793" y="2181847"/>
              <a:ext cx="394220" cy="570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4192" y="2210154"/>
              <a:ext cx="788440" cy="4589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3cb5ca4-3200-47ea-8909-9a8b1196cda9"/>
  <p:tag name="COMMONDATA" val="eyJoZGlkIjoiNzYxM2I5ZTQ4N2VlNTkwNTdlZjZlYTBmOTM5ZGZhZ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696</Words>
  <Application>Microsoft Office PowerPoint</Application>
  <PresentationFormat>全屏显示(16:9)</PresentationFormat>
  <Paragraphs>105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隶书</vt:lpstr>
      <vt:lpstr>Calibri</vt:lpstr>
      <vt:lpstr>黑体</vt:lpstr>
      <vt:lpstr>Times New Roman</vt:lpstr>
      <vt:lpstr>微软雅黑</vt:lpstr>
      <vt:lpstr>楷体</vt:lpstr>
      <vt:lpstr>楷体_GB2312</vt:lpstr>
      <vt:lpstr>HY얕은샘물M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768</cp:revision>
  <dcterms:created xsi:type="dcterms:W3CDTF">2018-11-06T06:39:00Z</dcterms:created>
  <dcterms:modified xsi:type="dcterms:W3CDTF">2024-08-21T05:13:05Z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2052-11.8.2.11734</vt:lpwstr>
  </property>
  <property fmtid="{D5CDD505-2E9C-101B-9397-08002B2CF9AE}" pid="3" name="ICV">
    <vt:lpwstr>E1449675B8724583BCCE65EC82788C31</vt:lpwstr>
  </property>
</Properties>
</file>